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8" r:id="rId2"/>
    <p:sldId id="479" r:id="rId3"/>
    <p:sldId id="481" r:id="rId4"/>
    <p:sldId id="482" r:id="rId5"/>
    <p:sldId id="483" r:id="rId6"/>
    <p:sldId id="484" r:id="rId7"/>
    <p:sldId id="485" r:id="rId8"/>
    <p:sldId id="486" r:id="rId9"/>
    <p:sldId id="487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orient="horz" pos="2727" userDrawn="1">
          <p15:clr>
            <a:srgbClr val="A4A3A4"/>
          </p15:clr>
        </p15:guide>
        <p15:guide id="8" pos="5511" userDrawn="1">
          <p15:clr>
            <a:srgbClr val="A4A3A4"/>
          </p15:clr>
        </p15:guide>
        <p15:guide id="9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Matthews" initials="WM" lastIdx="48" clrIdx="0">
    <p:extLst>
      <p:ext uri="{19B8F6BF-5375-455C-9EA6-DF929625EA0E}">
        <p15:presenceInfo xmlns:p15="http://schemas.microsoft.com/office/powerpoint/2012/main" userId="Will Matthe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8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6370" autoAdjust="0"/>
  </p:normalViewPr>
  <p:slideViewPr>
    <p:cSldViewPr snapToGrid="0" snapToObjects="1">
      <p:cViewPr varScale="1">
        <p:scale>
          <a:sx n="110" d="100"/>
          <a:sy n="110" d="100"/>
        </p:scale>
        <p:origin x="3162" y="102"/>
      </p:cViewPr>
      <p:guideLst>
        <p:guide orient="horz" pos="2614"/>
        <p:guide pos="272"/>
        <p:guide orient="horz" pos="640"/>
        <p:guide orient="horz" pos="1117"/>
        <p:guide orient="horz" pos="2727"/>
        <p:guide pos="5511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88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5774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fld id="{66113FE7-E31A-4B67-9E78-496562BCDD8D}" type="datetimeFigureOut">
              <a:rPr lang="en-CA" smtClean="0"/>
              <a:t>2019-07-22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3"/>
            <a:ext cx="3038372" cy="465773"/>
          </a:xfrm>
          <a:prstGeom prst="rect">
            <a:avLst/>
          </a:prstGeom>
        </p:spPr>
        <p:txBody>
          <a:bodyPr vert="horz" lIns="91637" tIns="45818" rIns="91637" bIns="4581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17EF-50F0-4583-B3EE-DFC375366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44970-B3DA-4FDB-8558-F62802014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0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0AB4ADF5-961F-F241-882E-91DC6233162C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54F8A679-C5FC-324A-9D22-0AE0D7375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23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9131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49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7696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11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49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9568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778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203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519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450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6" y="274639"/>
            <a:ext cx="6164804" cy="455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312"/>
            <a:ext cx="8229600" cy="491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A3394949-8675-0849-A01B-DCB907BF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H="1">
            <a:off x="467122" y="912813"/>
            <a:ext cx="82296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atin typeface="Calibri" pitchFamily="34" charset="0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22" y="257827"/>
            <a:ext cx="2009104" cy="472760"/>
          </a:xfrm>
          <a:prstGeom prst="rect">
            <a:avLst/>
          </a:prstGeom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 flipH="1">
            <a:off x="458496" y="6304303"/>
            <a:ext cx="82296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200" kern="1200" cap="small">
          <a:solidFill>
            <a:srgbClr val="80808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8080"/>
        </a:buClr>
        <a:buFont typeface="Wingdings" charset="2"/>
        <a:buChar char="q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08080"/>
        </a:buClr>
        <a:buFont typeface="Wingdings" charset="2"/>
        <a:buChar char="§"/>
        <a:defRPr sz="1600" kern="12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808080"/>
        </a:buClr>
        <a:buFont typeface="Lucida Grande"/>
        <a:buChar char="-"/>
        <a:defRPr sz="1600" kern="12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808080"/>
          </a:solidFill>
          <a:latin typeface="Tmes new roman"/>
          <a:ea typeface="+mn-ea"/>
          <a:cs typeface="T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808080"/>
          </a:solidFill>
          <a:latin typeface="Tmes new roman"/>
          <a:ea typeface="+mn-ea"/>
          <a:cs typeface="T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7642" y="2330240"/>
            <a:ext cx="5434805" cy="110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cap="small">
                <a:solidFill>
                  <a:srgbClr val="80808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b="1" dirty="0"/>
              <a:t>Recessions </a:t>
            </a: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sm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15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A1F4-0848-4917-B47A-9E689E67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recession?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DCE0-9C07-47B4-A706-AF92A835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Two consecutive quarters of negative real GDP growth </a:t>
            </a:r>
          </a:p>
          <a:p>
            <a:pPr lvl="1"/>
            <a:r>
              <a:rPr lang="en-US" sz="1400" dirty="0"/>
              <a:t>A recession is a significant decline in economic activity spread across the economy, lasting more than a few months, normally visible in real GDP, real income, employment, industrial production, and wholesale-retail sales.  A recession begins just after the economy reaches a peak of activity and ends as the economy reaches its trough. Between trough and peak, the economy is in an expansion. Expansion is the normal state of the economy; most recessions are brief, and they have been rare in recent decades. – NBER</a:t>
            </a:r>
          </a:p>
          <a:p>
            <a:r>
              <a:rPr lang="en-US" sz="1400" dirty="0"/>
              <a:t>Time between recessions has typically been 3 to 10 years (post Nixon) and each recession has ranged from 8 to 18 months </a:t>
            </a:r>
          </a:p>
          <a:p>
            <a:r>
              <a:rPr lang="en-US" sz="1400" dirty="0"/>
              <a:t>It has been 10 years without a recession so odds are increasing every day that one will occur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6478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4DA7-7F4C-429F-8479-65C9F64B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predict a recession?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6120-6F8D-4786-939A-F3CD8D4A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You don’t</a:t>
            </a:r>
          </a:p>
          <a:p>
            <a:r>
              <a:rPr lang="en-US" sz="1400" dirty="0"/>
              <a:t>Roubini called the 2008 recession </a:t>
            </a:r>
          </a:p>
          <a:p>
            <a:pPr lvl="1"/>
            <a:r>
              <a:rPr lang="en-US" sz="1400" dirty="0"/>
              <a:t>Lots of predictions at the end of the economic system </a:t>
            </a:r>
          </a:p>
          <a:p>
            <a:r>
              <a:rPr lang="en-US" sz="1400" dirty="0"/>
              <a:t>Since the US came off the gold standard in 1971, there have been five recessions</a:t>
            </a:r>
          </a:p>
          <a:p>
            <a:pPr lvl="1"/>
            <a:r>
              <a:rPr lang="en-US" sz="1400" dirty="0"/>
              <a:t>The stock market has predicted an additional six (based on 20% down – chart goes to 2011 and there were 20% down in July 2014 – Feb 2016) </a:t>
            </a:r>
            <a:endParaRPr lang="en-CA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A342-34F4-48C5-89FD-9B434232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14" y="2620213"/>
            <a:ext cx="4286796" cy="34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EE228-9490-462D-A7B6-6EE32A7F78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3138" y="2368709"/>
            <a:ext cx="5277724" cy="3605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E014C-67A6-467F-A899-1A82ABD3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recession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3DF9-8931-49CA-881E-8D4A371D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Panic – lots of stories of how we will never recover </a:t>
            </a:r>
          </a:p>
          <a:p>
            <a:pPr lvl="1"/>
            <a:r>
              <a:rPr lang="en-US" sz="1400" dirty="0"/>
              <a:t>Broad based earnings declined </a:t>
            </a:r>
          </a:p>
          <a:p>
            <a:pPr lvl="1"/>
            <a:r>
              <a:rPr lang="en-US" sz="1400" dirty="0"/>
              <a:t>In general, 95% of all stocks go down </a:t>
            </a:r>
            <a:endParaRPr lang="en-CA" sz="1400" dirty="0"/>
          </a:p>
          <a:p>
            <a:r>
              <a:rPr lang="en-US" sz="1400" dirty="0">
                <a:solidFill>
                  <a:srgbClr val="000000"/>
                </a:solidFill>
              </a:rPr>
              <a:t>The next theme will likely be that there is too much debt in the system and central banks cannot print enough money to print us out of the mess</a:t>
            </a:r>
          </a:p>
        </p:txBody>
      </p:sp>
    </p:spTree>
    <p:extLst>
      <p:ext uri="{BB962C8B-B14F-4D97-AF65-F5344CB8AC3E}">
        <p14:creationId xmlns:p14="http://schemas.microsoft.com/office/powerpoint/2010/main" val="69828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20B01-D289-4B49-B04D-0472A5098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7733" y="1476462"/>
            <a:ext cx="5208533" cy="4781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2BA96-475E-47D5-8572-B485BC11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 when a recession is over?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E6AB-942C-435A-AB48-3B9801E6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Stock market generally signals end of recession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7104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D24-3C5C-40D9-9E21-C17F7C5F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recessions are there?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1018-92AA-423C-9ABA-6C422ABB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Overheating Economy 	</a:t>
            </a:r>
          </a:p>
          <a:p>
            <a:pPr lvl="1"/>
            <a:r>
              <a:rPr lang="en-US" sz="1400" dirty="0"/>
              <a:t>Economy grows faster than the potential of the economy which leads to inflation and the monetary authority tightens</a:t>
            </a:r>
          </a:p>
          <a:p>
            <a:r>
              <a:rPr lang="en-US" sz="1400" dirty="0"/>
              <a:t>Boom and Bust</a:t>
            </a:r>
          </a:p>
          <a:p>
            <a:pPr lvl="1"/>
            <a:r>
              <a:rPr lang="en-US" sz="1400" dirty="0"/>
              <a:t>Over exuberance in one sector which then needs to right size (tech bubble or S&amp;L crisis)</a:t>
            </a:r>
          </a:p>
          <a:p>
            <a:r>
              <a:rPr lang="en-US" sz="1400" dirty="0"/>
              <a:t>Balance Sheet / Liquidity </a:t>
            </a:r>
          </a:p>
          <a:p>
            <a:pPr lvl="1"/>
            <a:r>
              <a:rPr lang="en-US" sz="1400" dirty="0"/>
              <a:t>Occurs when banks experience losses and need to create liquidity by recalling loans or selling assets which drive asset prices lower</a:t>
            </a:r>
          </a:p>
          <a:p>
            <a:r>
              <a:rPr lang="en-US" sz="1400" dirty="0"/>
              <a:t>Post War</a:t>
            </a:r>
          </a:p>
          <a:p>
            <a:pPr lvl="1"/>
            <a:r>
              <a:rPr lang="en-US" sz="1400" dirty="0"/>
              <a:t>Usually get a recession after a war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14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1B6D-F0A8-4195-B8EF-48D10EEA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discussing recessions?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06DD-0C6D-4C04-AD0D-152704C9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To understand how market participants react to recessions</a:t>
            </a:r>
          </a:p>
          <a:p>
            <a:r>
              <a:rPr lang="en-US" sz="1400" dirty="0"/>
              <a:t>In general, banks and market participants pull back from providing capital due to uncertainty about the future and losses</a:t>
            </a:r>
          </a:p>
          <a:p>
            <a:pPr lvl="1"/>
            <a:r>
              <a:rPr lang="en-US" sz="1400" dirty="0"/>
              <a:t>Drives capital out of markets thereby reducing asset prices 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CA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14A54-8A40-4CEF-84E3-B050586F8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8187" y="2076217"/>
            <a:ext cx="6267625" cy="40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0128-374D-4165-803F-B02FCD80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discussing recessions?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80AE-DC5D-4FCC-98F2-8BD5B143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The size of the move is dependent upon the type of recession as they have different effects on different constituents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Real world asset prices trend down due to reduced demand driven by uncertainty; reduced future expectations; inability to access leverage 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F7FB48-4B02-424F-9B40-05207EDF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49141"/>
              </p:ext>
            </p:extLst>
          </p:nvPr>
        </p:nvGraphicFramePr>
        <p:xfrm>
          <a:off x="1027611" y="1806620"/>
          <a:ext cx="6513015" cy="1891030"/>
        </p:xfrm>
        <a:graphic>
          <a:graphicData uri="http://schemas.openxmlformats.org/drawingml/2006/table">
            <a:tbl>
              <a:tblPr firstRow="1" firstCol="1" bandRow="1"/>
              <a:tblGrid>
                <a:gridCol w="1216227">
                  <a:extLst>
                    <a:ext uri="{9D8B030D-6E8A-4147-A177-3AD203B41FA5}">
                      <a16:colId xmlns:a16="http://schemas.microsoft.com/office/drawing/2014/main" val="89375793"/>
                    </a:ext>
                  </a:extLst>
                </a:gridCol>
                <a:gridCol w="1388979">
                  <a:extLst>
                    <a:ext uri="{9D8B030D-6E8A-4147-A177-3AD203B41FA5}">
                      <a16:colId xmlns:a16="http://schemas.microsoft.com/office/drawing/2014/main" val="2571408262"/>
                    </a:ext>
                  </a:extLst>
                </a:gridCol>
                <a:gridCol w="1353453">
                  <a:extLst>
                    <a:ext uri="{9D8B030D-6E8A-4147-A177-3AD203B41FA5}">
                      <a16:colId xmlns:a16="http://schemas.microsoft.com/office/drawing/2014/main" val="3787160554"/>
                    </a:ext>
                  </a:extLst>
                </a:gridCol>
                <a:gridCol w="1337432">
                  <a:extLst>
                    <a:ext uri="{9D8B030D-6E8A-4147-A177-3AD203B41FA5}">
                      <a16:colId xmlns:a16="http://schemas.microsoft.com/office/drawing/2014/main" val="3127423519"/>
                    </a:ext>
                  </a:extLst>
                </a:gridCol>
                <a:gridCol w="1216924">
                  <a:extLst>
                    <a:ext uri="{9D8B030D-6E8A-4147-A177-3AD203B41FA5}">
                      <a16:colId xmlns:a16="http://schemas.microsoft.com/office/drawing/2014/main" val="328305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Markets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Market 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 Estate Phys Mkts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49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Overheating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Strong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Strong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Strong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Strong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82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Boom and Bust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except for eye of the storm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except for eye of the storm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Strong to Severe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except for eye of the storm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71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Liquidity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Severe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War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Strong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5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9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F7B3-CACB-4A05-925A-F92A5D87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capitalize of recessions?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F9A1-8F93-4C1E-82B8-B806236E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312"/>
            <a:ext cx="8229600" cy="5155541"/>
          </a:xfrm>
        </p:spPr>
        <p:txBody>
          <a:bodyPr>
            <a:normAutofit/>
          </a:bodyPr>
          <a:lstStyle/>
          <a:p>
            <a:pPr lvl="0"/>
            <a:r>
              <a:rPr lang="en-US" sz="1400" dirty="0"/>
              <a:t>As can be seen from Apollo’s private equity returns, having liquidity and buying at the bottom leads to outsized returns</a:t>
            </a:r>
            <a:endParaRPr lang="en-CA" sz="1400" dirty="0"/>
          </a:p>
          <a:p>
            <a:pPr lvl="1"/>
            <a:r>
              <a:rPr lang="en-US" sz="1400" dirty="0"/>
              <a:t>When times are good, to be a good investor, one has to have edge to beat the market </a:t>
            </a:r>
            <a:endParaRPr lang="en-CA" sz="1400" dirty="0"/>
          </a:p>
          <a:p>
            <a:pPr lvl="1"/>
            <a:r>
              <a:rPr lang="en-US" sz="1400" dirty="0"/>
              <a:t>In a recession, prices are cheap so you can buy A assets for C pricing – load up!</a:t>
            </a:r>
          </a:p>
          <a:p>
            <a:pPr lvl="1"/>
            <a:endParaRPr lang="en-US" sz="1400" dirty="0"/>
          </a:p>
          <a:p>
            <a:pPr lvl="1"/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  <a:p>
            <a:pPr lvl="0"/>
            <a:r>
              <a:rPr lang="en-US" sz="1400" dirty="0"/>
              <a:t>The most important thing is to have liquidity – cash to buy </a:t>
            </a:r>
            <a:endParaRPr lang="en-CA" sz="1400" dirty="0"/>
          </a:p>
          <a:p>
            <a:pPr lvl="0"/>
            <a:r>
              <a:rPr lang="en-US" sz="1400" dirty="0"/>
              <a:t>Finding the courage to buy is very difficult </a:t>
            </a:r>
            <a:endParaRPr lang="en-CA" sz="1400" dirty="0"/>
          </a:p>
          <a:p>
            <a:pPr lvl="1"/>
            <a:r>
              <a:rPr lang="en-US" sz="1400" dirty="0"/>
              <a:t>How do you know the bottom has been reached?</a:t>
            </a:r>
            <a:endParaRPr lang="en-CA" sz="1400" dirty="0"/>
          </a:p>
          <a:p>
            <a:pPr lvl="0"/>
            <a:r>
              <a:rPr lang="en-US" sz="1400" dirty="0"/>
              <a:t>Don’t focus on the bottom, focus on starting to buy when stocks are down 20% and keep averaging in </a:t>
            </a:r>
            <a:endParaRPr lang="en-CA" sz="1400" dirty="0"/>
          </a:p>
          <a:p>
            <a:pPr lvl="1"/>
            <a:r>
              <a:rPr lang="en-US" sz="1400" dirty="0"/>
              <a:t>Don’t aim for the bottom, aim for a lot of assets at a big discount </a:t>
            </a:r>
          </a:p>
          <a:p>
            <a:r>
              <a:rPr lang="en-US" sz="1400" dirty="0"/>
              <a:t>When averaging in, do not use leverage </a:t>
            </a:r>
          </a:p>
          <a:p>
            <a:pPr lvl="1"/>
            <a:r>
              <a:rPr lang="en-US" sz="1400" dirty="0"/>
              <a:t>Apply leverage when the market has turned – can create more money to invest by levering on the way up </a:t>
            </a:r>
            <a:endParaRPr lang="en-CA" sz="1400" dirty="0"/>
          </a:p>
          <a:p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01FD2-D8B2-4075-A171-193BD521BF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48" y="2142567"/>
            <a:ext cx="6366788" cy="190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00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96045</TotalTime>
  <Words>619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Times New Roman</vt:lpstr>
      <vt:lpstr>Tmes new roman</vt:lpstr>
      <vt:lpstr>Wingdings</vt:lpstr>
      <vt:lpstr>Office Theme</vt:lpstr>
      <vt:lpstr>PowerPoint Presentation</vt:lpstr>
      <vt:lpstr>What is a recession?</vt:lpstr>
      <vt:lpstr>How do you predict a recession?</vt:lpstr>
      <vt:lpstr>Impact of a recession</vt:lpstr>
      <vt:lpstr>How do you know when a recession is over?</vt:lpstr>
      <vt:lpstr>What types of recessions are there?</vt:lpstr>
      <vt:lpstr>Why are we discussing recessions?</vt:lpstr>
      <vt:lpstr>Why are we discussing recessions?</vt:lpstr>
      <vt:lpstr>How to capitalize of recessions?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wmatthews</dc:creator>
  <cp:lastModifiedBy>ladmin</cp:lastModifiedBy>
  <cp:revision>1732</cp:revision>
  <cp:lastPrinted>2019-07-22T15:27:42Z</cp:lastPrinted>
  <dcterms:created xsi:type="dcterms:W3CDTF">2014-01-23T15:13:22Z</dcterms:created>
  <dcterms:modified xsi:type="dcterms:W3CDTF">2019-07-22T16:19:34Z</dcterms:modified>
</cp:coreProperties>
</file>